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65" r:id="rId3"/>
    <p:sldId id="266" r:id="rId4"/>
    <p:sldId id="257" r:id="rId5"/>
    <p:sldId id="259" r:id="rId6"/>
    <p:sldId id="260" r:id="rId7"/>
    <p:sldId id="261" r:id="rId8"/>
    <p:sldId id="262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4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4021" userDrawn="1">
          <p15:clr>
            <a:srgbClr val="A4A3A4"/>
          </p15:clr>
        </p15:guide>
        <p15:guide id="3" pos="551" userDrawn="1">
          <p15:clr>
            <a:srgbClr val="A4A3A4"/>
          </p15:clr>
        </p15:guide>
        <p15:guide id="4" orient="horz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 snapToGrid="0">
      <p:cViewPr>
        <p:scale>
          <a:sx n="75" d="100"/>
          <a:sy n="75" d="100"/>
        </p:scale>
        <p:origin x="2414" y="936"/>
      </p:cViewPr>
      <p:guideLst>
        <p:guide orient="horz" pos="867"/>
        <p:guide pos="4021"/>
        <p:guide pos="551"/>
        <p:guide orient="horz" pos="2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43F84-4D2C-42A9-8B8A-DEFCA514FA8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F4A32-BE21-4D17-814F-BF96D79FFA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40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3E2A69-A919-4D89-85ED-CAD68AE888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07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94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89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11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7F7F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713448"/>
            <a:ext cx="12192000" cy="78105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6324600"/>
            <a:ext cx="8534400" cy="6858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06322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44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609600" y="990601"/>
            <a:ext cx="10972800" cy="42672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825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3"/>
          </p:nvPr>
        </p:nvSpPr>
        <p:spPr>
          <a:xfrm>
            <a:off x="609600" y="1295400"/>
            <a:ext cx="10972800" cy="48767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07282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28594" indent="-228594">
              <a:buFont typeface="Arial" pitchFamily="34" charset="0"/>
              <a:buChar char="•"/>
              <a:defRPr sz="3200"/>
            </a:lvl1pPr>
            <a:lvl2pPr marL="838179" indent="-228594">
              <a:buFont typeface="Arial" pitchFamily="34" charset="0"/>
              <a:buChar char="•"/>
              <a:defRPr sz="2667"/>
            </a:lvl2pPr>
            <a:lvl3pPr marL="1447764" indent="-228594">
              <a:buFont typeface="Arial" pitchFamily="34" charset="0"/>
              <a:buChar char="•"/>
              <a:defRPr sz="2400"/>
            </a:lvl3pPr>
            <a:lvl4pPr marL="2057349" indent="-228594">
              <a:buFont typeface="Arial" pitchFamily="34" charset="0"/>
              <a:buChar char="•"/>
              <a:defRPr sz="2133"/>
            </a:lvl4pPr>
            <a:lvl5pPr marL="2666933" indent="-228594">
              <a:buFont typeface="Arial" pitchFamily="34" charset="0"/>
              <a:buChar char="•"/>
              <a:defRPr sz="2133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8749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ight Backgro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648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ltern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238752"/>
            <a:ext cx="12192000" cy="182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175540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1881188"/>
            <a:ext cx="9448800" cy="1362075"/>
          </a:xfrm>
          <a:prstGeom prst="rect">
            <a:avLst/>
          </a:prstGeom>
        </p:spPr>
        <p:txBody>
          <a:bodyPr anchor="t"/>
          <a:lstStyle>
            <a:lvl1pPr algn="l">
              <a:defRPr sz="5333" b="0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5600" y="381000"/>
            <a:ext cx="94488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59828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838200"/>
            <a:ext cx="5384800" cy="4419600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200" y="838200"/>
            <a:ext cx="5283200" cy="4419600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86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955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1"/>
            <a:ext cx="5281125" cy="542171"/>
          </a:xfrm>
        </p:spPr>
        <p:txBody>
          <a:bodyPr anchor="b">
            <a:no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524001"/>
            <a:ext cx="5281125" cy="3810000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9200" y="914401"/>
            <a:ext cx="5283200" cy="542171"/>
          </a:xfrm>
        </p:spPr>
        <p:txBody>
          <a:bodyPr anchor="b">
            <a:noAutofit/>
          </a:bodyPr>
          <a:lstStyle>
            <a:lvl1pPr marL="0" indent="0">
              <a:buNone/>
              <a:defRPr sz="2667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200" y="1524001"/>
            <a:ext cx="5283200" cy="3810000"/>
          </a:xfrm>
        </p:spPr>
        <p:txBody>
          <a:bodyPr/>
          <a:lstStyle>
            <a:lvl1pPr>
              <a:defRPr sz="2667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2718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1682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7476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3251200" cy="1011279"/>
          </a:xfrm>
          <a:prstGeom prst="rect">
            <a:avLst/>
          </a:prstGeom>
        </p:spPr>
        <p:txBody>
          <a:bodyPr anchor="b"/>
          <a:lstStyle>
            <a:lvl1pPr algn="l">
              <a:defRPr sz="2667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3601" y="19050"/>
            <a:ext cx="6908799" cy="5238751"/>
          </a:xfrm>
        </p:spPr>
        <p:txBody>
          <a:bodyPr>
            <a:normAutofit/>
          </a:bodyPr>
          <a:lstStyle>
            <a:lvl1pPr>
              <a:defRPr sz="2667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1162052"/>
            <a:ext cx="3251200" cy="40957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5364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4724400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667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457200"/>
            <a:ext cx="7315200" cy="3962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52911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772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5283200" y="1524000"/>
            <a:ext cx="6197600" cy="838200"/>
          </a:xfrm>
        </p:spPr>
        <p:txBody>
          <a:bodyPr anchor="ctr">
            <a:normAutofit/>
          </a:bodyPr>
          <a:lstStyle>
            <a:lvl1pPr marL="76198" indent="0">
              <a:buFontTx/>
              <a:buNone/>
              <a:defRPr sz="240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283200" y="2362200"/>
            <a:ext cx="6197600" cy="838200"/>
          </a:xfrm>
        </p:spPr>
        <p:txBody>
          <a:bodyPr anchor="ctr">
            <a:normAutofit/>
          </a:bodyPr>
          <a:lstStyle>
            <a:lvl1pPr marL="76198" indent="0">
              <a:buFontTx/>
              <a:buNone/>
              <a:defRPr sz="240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5283200" y="3200400"/>
            <a:ext cx="6197600" cy="838200"/>
          </a:xfrm>
        </p:spPr>
        <p:txBody>
          <a:bodyPr anchor="ctr">
            <a:normAutofit/>
          </a:bodyPr>
          <a:lstStyle>
            <a:lvl1pPr marL="76198" indent="0">
              <a:buFontTx/>
              <a:buNone/>
              <a:defRPr sz="240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5283200" y="4038600"/>
            <a:ext cx="6197600" cy="838200"/>
          </a:xfrm>
        </p:spPr>
        <p:txBody>
          <a:bodyPr anchor="ctr">
            <a:normAutofit/>
          </a:bodyPr>
          <a:lstStyle>
            <a:lvl1pPr marL="76198" indent="0">
              <a:buFontTx/>
              <a:buNone/>
              <a:defRPr sz="2400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5523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09600" y="761809"/>
            <a:ext cx="4978400" cy="220999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5588000" y="762001"/>
            <a:ext cx="6197600" cy="2209800"/>
          </a:xfrm>
        </p:spPr>
        <p:txBody>
          <a:bodyPr anchor="ctr">
            <a:normAutofit/>
          </a:bodyPr>
          <a:lstStyle>
            <a:lvl1pPr>
              <a:defRPr sz="2667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609600" y="2971800"/>
            <a:ext cx="4978400" cy="2286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5"/>
          </p:nvPr>
        </p:nvSpPr>
        <p:spPr>
          <a:xfrm>
            <a:off x="5588000" y="2971800"/>
            <a:ext cx="6197600" cy="2286000"/>
          </a:xfrm>
        </p:spPr>
        <p:txBody>
          <a:bodyPr anchor="ctr">
            <a:normAutofit/>
          </a:bodyPr>
          <a:lstStyle>
            <a:lvl1pPr>
              <a:defRPr sz="2667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448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895602"/>
            <a:ext cx="3454400" cy="2362199"/>
          </a:xfrm>
        </p:spPr>
        <p:txBody>
          <a:bodyPr lIns="274320" tIns="0" rIns="182880">
            <a:normAutofit/>
          </a:bodyPr>
          <a:lstStyle>
            <a:lvl1pPr>
              <a:lnSpc>
                <a:spcPts val="2667"/>
              </a:lnSpc>
              <a:defRPr sz="2400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368800" y="2895602"/>
            <a:ext cx="3454400" cy="2362199"/>
          </a:xfrm>
        </p:spPr>
        <p:txBody>
          <a:bodyPr lIns="274320" tIns="0" rIns="182880">
            <a:normAutofit/>
          </a:bodyPr>
          <a:lstStyle>
            <a:lvl1pPr>
              <a:lnSpc>
                <a:spcPts val="2667"/>
              </a:lnSpc>
              <a:defRPr sz="2400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8128000" y="2895602"/>
            <a:ext cx="3454400" cy="2362199"/>
          </a:xfrm>
        </p:spPr>
        <p:txBody>
          <a:bodyPr lIns="274320" tIns="0" rIns="182880">
            <a:normAutofit/>
          </a:bodyPr>
          <a:lstStyle>
            <a:lvl1pPr>
              <a:lnSpc>
                <a:spcPts val="2667"/>
              </a:lnSpc>
              <a:defRPr sz="2400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sz="half" idx="15"/>
          </p:nvPr>
        </p:nvSpPr>
        <p:spPr>
          <a:xfrm>
            <a:off x="609604" y="838199"/>
            <a:ext cx="3454400" cy="2057401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half" idx="16"/>
          </p:nvPr>
        </p:nvSpPr>
        <p:spPr>
          <a:xfrm>
            <a:off x="4368803" y="838199"/>
            <a:ext cx="3454404" cy="2057401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7"/>
          </p:nvPr>
        </p:nvSpPr>
        <p:spPr>
          <a:xfrm>
            <a:off x="8128006" y="914401"/>
            <a:ext cx="3454404" cy="1981201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681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5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827588"/>
            <a:ext cx="10515600" cy="1325563"/>
          </a:xfrm>
        </p:spPr>
        <p:txBody>
          <a:bodyPr/>
          <a:lstStyle>
            <a:lvl1pPr>
              <a:defRPr b="0" i="0">
                <a:latin typeface="Franklin Gothic Heavy" panose="020B09030201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273051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273051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70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1091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58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0343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845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23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C51D7-C9C7-4FF6-BF45-7D6788350CD8}" type="datetimeFigureOut">
              <a:rPr lang="de-DE" smtClean="0"/>
              <a:t>02.04.2017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5E05-4BF0-45FC-8959-E5D6EA351A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5E5E5"/>
            </a:gs>
            <a:gs pos="55000">
              <a:srgbClr val="7F7F7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90601"/>
            <a:ext cx="10972800" cy="424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7948D-65B7-4FEC-80B5-36D7629B101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9AA8B-2E7A-4BBC-8FDE-CA7CF71DD33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44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37" b="6024"/>
          <a:stretch/>
        </p:blipFill>
        <p:spPr>
          <a:xfrm>
            <a:off x="0" y="5257040"/>
            <a:ext cx="12192000" cy="160096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5238752"/>
            <a:ext cx="12192000" cy="18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2085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1219170" rtl="0" eaLnBrk="1" latinLnBrk="0" hangingPunct="1">
        <a:spcBef>
          <a:spcPct val="0"/>
        </a:spcBef>
        <a:buNone/>
        <a:defRPr sz="5333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121917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21917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21917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xcelnova.org/2015/01/index-berechnungen-in-pivot-tabellen-verstehen/" TargetMode="External"/><Relationship Id="rId2" Type="http://schemas.openxmlformats.org/officeDocument/2006/relationships/hyperlink" Target="https://youtu.be/UbaGv4ofJ1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svg"/><Relationship Id="rId5" Type="http://schemas.openxmlformats.org/officeDocument/2006/relationships/image" Target="../media/image6.png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11" Type="http://schemas.openxmlformats.org/officeDocument/2006/relationships/image" Target="../media/image12.gif"/><Relationship Id="rId5" Type="http://schemas.openxmlformats.org/officeDocument/2006/relationships/image" Target="../media/image9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6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7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7.gif"/><Relationship Id="rId10" Type="http://schemas.openxmlformats.org/officeDocument/2006/relationships/image" Target="../media/image20.svg"/><Relationship Id="rId4" Type="http://schemas.openxmlformats.org/officeDocument/2006/relationships/image" Target="../media/image11.svg"/><Relationship Id="rId9" Type="http://schemas.openxmlformats.org/officeDocument/2006/relationships/image" Target="../media/image14.png"/><Relationship Id="rId14" Type="http://schemas.openxmlformats.org/officeDocument/2006/relationships/image" Target="../media/image2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Pivot-</a:t>
            </a:r>
            <a:r>
              <a:rPr lang="en-US" dirty="0" err="1">
                <a:solidFill>
                  <a:schemeClr val="accent2"/>
                </a:solidFill>
              </a:rPr>
              <a:t>Tabelle</a:t>
            </a:r>
            <a:r>
              <a:rPr lang="en-US" dirty="0">
                <a:solidFill>
                  <a:schemeClr val="accent2"/>
                </a:solidFill>
              </a:rPr>
              <a:t>: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Werte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anzeigen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" name="money"/>
          <p:cNvSpPr txBox="1"/>
          <p:nvPr/>
        </p:nvSpPr>
        <p:spPr>
          <a:xfrm rot="21196746">
            <a:off x="7991145" y="1701153"/>
            <a:ext cx="2641600" cy="666786"/>
          </a:xfrm>
          <a:prstGeom prst="rect">
            <a:avLst/>
          </a:prstGeom>
          <a:noFill/>
          <a:scene3d>
            <a:camera prst="perspectiveFront" fov="0">
              <a:rot lat="1500002" lon="19148993" rev="21351696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3733" b="1" dirty="0" err="1">
                <a:solidFill>
                  <a:prstClr val="white"/>
                </a:solidFill>
                <a:latin typeface="Bradley Hand ITC" panose="03070402050302030203" pitchFamily="66" charset="0"/>
              </a:rPr>
              <a:t>Rangfolge</a:t>
            </a:r>
            <a:endParaRPr lang="en-US" sz="3733" b="1" dirty="0">
              <a:solidFill>
                <a:prstClr val="white"/>
              </a:solidFill>
              <a:latin typeface="Bradley Hand ITC" panose="03070402050302030203" pitchFamily="66" charset="0"/>
            </a:endParaRPr>
          </a:p>
        </p:txBody>
      </p:sp>
      <p:sp>
        <p:nvSpPr>
          <p:cNvPr id="10" name="home"/>
          <p:cNvSpPr txBox="1"/>
          <p:nvPr/>
        </p:nvSpPr>
        <p:spPr>
          <a:xfrm>
            <a:off x="3421215" y="1424771"/>
            <a:ext cx="2641600" cy="748988"/>
          </a:xfrm>
          <a:prstGeom prst="rect">
            <a:avLst/>
          </a:prstGeom>
          <a:noFill/>
          <a:scene3d>
            <a:camera prst="perspectiveFront" fov="0">
              <a:rot lat="1412740" lon="19499024" rev="21491697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4267" dirty="0">
                <a:solidFill>
                  <a:prstClr val="white"/>
                </a:solidFill>
                <a:latin typeface="Snap ITC" panose="04040A07060A02020202" pitchFamily="82" charset="0"/>
              </a:rPr>
              <a:t>% von</a:t>
            </a:r>
          </a:p>
        </p:txBody>
      </p:sp>
      <p:sp>
        <p:nvSpPr>
          <p:cNvPr id="6" name="colored_wall"/>
          <p:cNvSpPr/>
          <p:nvPr/>
        </p:nvSpPr>
        <p:spPr>
          <a:xfrm>
            <a:off x="8747126" y="3884639"/>
            <a:ext cx="3451212" cy="1932756"/>
          </a:xfrm>
          <a:custGeom>
            <a:avLst/>
            <a:gdLst>
              <a:gd name="connsiteX0" fmla="*/ 0 w 2223782"/>
              <a:gd name="connsiteY0" fmla="*/ 0 h 1025500"/>
              <a:gd name="connsiteX1" fmla="*/ 2223782 w 2223782"/>
              <a:gd name="connsiteY1" fmla="*/ 0 h 1025500"/>
              <a:gd name="connsiteX2" fmla="*/ 2223782 w 2223782"/>
              <a:gd name="connsiteY2" fmla="*/ 1025500 h 1025500"/>
              <a:gd name="connsiteX3" fmla="*/ 0 w 2223782"/>
              <a:gd name="connsiteY3" fmla="*/ 1025500 h 1025500"/>
              <a:gd name="connsiteX4" fmla="*/ 0 w 2223782"/>
              <a:gd name="connsiteY4" fmla="*/ 0 h 1025500"/>
              <a:gd name="connsiteX0" fmla="*/ 0 w 2371420"/>
              <a:gd name="connsiteY0" fmla="*/ 962025 h 1987525"/>
              <a:gd name="connsiteX1" fmla="*/ 2371420 w 2371420"/>
              <a:gd name="connsiteY1" fmla="*/ 0 h 1987525"/>
              <a:gd name="connsiteX2" fmla="*/ 2223782 w 2371420"/>
              <a:gd name="connsiteY2" fmla="*/ 1987525 h 1987525"/>
              <a:gd name="connsiteX3" fmla="*/ 0 w 2371420"/>
              <a:gd name="connsiteY3" fmla="*/ 1987525 h 1987525"/>
              <a:gd name="connsiteX4" fmla="*/ 0 w 2371420"/>
              <a:gd name="connsiteY4" fmla="*/ 962025 h 1987525"/>
              <a:gd name="connsiteX0" fmla="*/ 0 w 2385707"/>
              <a:gd name="connsiteY0" fmla="*/ 923925 h 1987525"/>
              <a:gd name="connsiteX1" fmla="*/ 2385707 w 2385707"/>
              <a:gd name="connsiteY1" fmla="*/ 0 h 1987525"/>
              <a:gd name="connsiteX2" fmla="*/ 2238069 w 2385707"/>
              <a:gd name="connsiteY2" fmla="*/ 1987525 h 1987525"/>
              <a:gd name="connsiteX3" fmla="*/ 14287 w 2385707"/>
              <a:gd name="connsiteY3" fmla="*/ 1987525 h 1987525"/>
              <a:gd name="connsiteX4" fmla="*/ 0 w 2385707"/>
              <a:gd name="connsiteY4" fmla="*/ 923925 h 1987525"/>
              <a:gd name="connsiteX0" fmla="*/ 0 w 2385707"/>
              <a:gd name="connsiteY0" fmla="*/ 921543 h 1987525"/>
              <a:gd name="connsiteX1" fmla="*/ 2385707 w 2385707"/>
              <a:gd name="connsiteY1" fmla="*/ 0 h 1987525"/>
              <a:gd name="connsiteX2" fmla="*/ 2238069 w 2385707"/>
              <a:gd name="connsiteY2" fmla="*/ 1987525 h 1987525"/>
              <a:gd name="connsiteX3" fmla="*/ 14287 w 2385707"/>
              <a:gd name="connsiteY3" fmla="*/ 1987525 h 1987525"/>
              <a:gd name="connsiteX4" fmla="*/ 0 w 2385707"/>
              <a:gd name="connsiteY4" fmla="*/ 921543 h 1987525"/>
              <a:gd name="connsiteX0" fmla="*/ 207169 w 2592876"/>
              <a:gd name="connsiteY0" fmla="*/ 921543 h 1987525"/>
              <a:gd name="connsiteX1" fmla="*/ 2592876 w 2592876"/>
              <a:gd name="connsiteY1" fmla="*/ 0 h 1987525"/>
              <a:gd name="connsiteX2" fmla="*/ 2445238 w 2592876"/>
              <a:gd name="connsiteY2" fmla="*/ 1987525 h 1987525"/>
              <a:gd name="connsiteX3" fmla="*/ 0 w 2592876"/>
              <a:gd name="connsiteY3" fmla="*/ 1937519 h 1987525"/>
              <a:gd name="connsiteX4" fmla="*/ 207169 w 2592876"/>
              <a:gd name="connsiteY4" fmla="*/ 921543 h 1987525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8113 w 2592876"/>
              <a:gd name="connsiteY2" fmla="*/ 875481 h 1937519"/>
              <a:gd name="connsiteX3" fmla="*/ 0 w 2592876"/>
              <a:gd name="connsiteY3" fmla="*/ 1937519 h 1937519"/>
              <a:gd name="connsiteX4" fmla="*/ 207169 w 2592876"/>
              <a:gd name="connsiteY4" fmla="*/ 921543 h 1937519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8113 w 2592876"/>
              <a:gd name="connsiteY2" fmla="*/ 875481 h 1937519"/>
              <a:gd name="connsiteX3" fmla="*/ 2581276 w 2592876"/>
              <a:gd name="connsiteY3" fmla="*/ 868339 h 1937519"/>
              <a:gd name="connsiteX4" fmla="*/ 0 w 2592876"/>
              <a:gd name="connsiteY4" fmla="*/ 1937519 h 1937519"/>
              <a:gd name="connsiteX5" fmla="*/ 207169 w 2592876"/>
              <a:gd name="connsiteY5" fmla="*/ 921543 h 1937519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8113 w 2592876"/>
              <a:gd name="connsiteY2" fmla="*/ 875481 h 1937519"/>
              <a:gd name="connsiteX3" fmla="*/ 2569370 w 2592876"/>
              <a:gd name="connsiteY3" fmla="*/ 839764 h 1937519"/>
              <a:gd name="connsiteX4" fmla="*/ 0 w 2592876"/>
              <a:gd name="connsiteY4" fmla="*/ 1937519 h 1937519"/>
              <a:gd name="connsiteX5" fmla="*/ 207169 w 2592876"/>
              <a:gd name="connsiteY5" fmla="*/ 921543 h 1937519"/>
              <a:gd name="connsiteX0" fmla="*/ 207169 w 2890823"/>
              <a:gd name="connsiteY0" fmla="*/ 921800 h 1937776"/>
              <a:gd name="connsiteX1" fmla="*/ 2592876 w 2890823"/>
              <a:gd name="connsiteY1" fmla="*/ 257 h 1937776"/>
              <a:gd name="connsiteX2" fmla="*/ 2569370 w 2890823"/>
              <a:gd name="connsiteY2" fmla="*/ 840021 h 1937776"/>
              <a:gd name="connsiteX3" fmla="*/ 0 w 2890823"/>
              <a:gd name="connsiteY3" fmla="*/ 1937776 h 1937776"/>
              <a:gd name="connsiteX4" fmla="*/ 207169 w 2890823"/>
              <a:gd name="connsiteY4" fmla="*/ 921800 h 1937776"/>
              <a:gd name="connsiteX0" fmla="*/ 207169 w 2895590"/>
              <a:gd name="connsiteY0" fmla="*/ 921783 h 1937759"/>
              <a:gd name="connsiteX1" fmla="*/ 2592876 w 2895590"/>
              <a:gd name="connsiteY1" fmla="*/ 240 h 1937759"/>
              <a:gd name="connsiteX2" fmla="*/ 2578895 w 2895590"/>
              <a:gd name="connsiteY2" fmla="*/ 880485 h 1937759"/>
              <a:gd name="connsiteX3" fmla="*/ 0 w 2895590"/>
              <a:gd name="connsiteY3" fmla="*/ 1937759 h 1937759"/>
              <a:gd name="connsiteX4" fmla="*/ 207169 w 2895590"/>
              <a:gd name="connsiteY4" fmla="*/ 921783 h 1937759"/>
              <a:gd name="connsiteX0" fmla="*/ 207169 w 2767134"/>
              <a:gd name="connsiteY0" fmla="*/ 921754 h 1937730"/>
              <a:gd name="connsiteX1" fmla="*/ 2592876 w 2767134"/>
              <a:gd name="connsiteY1" fmla="*/ 211 h 1937730"/>
              <a:gd name="connsiteX2" fmla="*/ 2578895 w 2767134"/>
              <a:gd name="connsiteY2" fmla="*/ 880456 h 1937730"/>
              <a:gd name="connsiteX3" fmla="*/ 0 w 2767134"/>
              <a:gd name="connsiteY3" fmla="*/ 1937730 h 1937730"/>
              <a:gd name="connsiteX4" fmla="*/ 207169 w 2767134"/>
              <a:gd name="connsiteY4" fmla="*/ 921754 h 1937730"/>
              <a:gd name="connsiteX0" fmla="*/ 207169 w 2593897"/>
              <a:gd name="connsiteY0" fmla="*/ 921543 h 1937519"/>
              <a:gd name="connsiteX1" fmla="*/ 2592876 w 2593897"/>
              <a:gd name="connsiteY1" fmla="*/ 0 h 1937519"/>
              <a:gd name="connsiteX2" fmla="*/ 2578895 w 2593897"/>
              <a:gd name="connsiteY2" fmla="*/ 880245 h 1937519"/>
              <a:gd name="connsiteX3" fmla="*/ 0 w 2593897"/>
              <a:gd name="connsiteY3" fmla="*/ 1937519 h 1937519"/>
              <a:gd name="connsiteX4" fmla="*/ 207169 w 2593897"/>
              <a:gd name="connsiteY4" fmla="*/ 921543 h 1937519"/>
              <a:gd name="connsiteX0" fmla="*/ 207169 w 2595627"/>
              <a:gd name="connsiteY0" fmla="*/ 921543 h 1937519"/>
              <a:gd name="connsiteX1" fmla="*/ 2592876 w 2595627"/>
              <a:gd name="connsiteY1" fmla="*/ 0 h 1937519"/>
              <a:gd name="connsiteX2" fmla="*/ 2586039 w 2595627"/>
              <a:gd name="connsiteY2" fmla="*/ 873102 h 1937519"/>
              <a:gd name="connsiteX3" fmla="*/ 0 w 2595627"/>
              <a:gd name="connsiteY3" fmla="*/ 1937519 h 1937519"/>
              <a:gd name="connsiteX4" fmla="*/ 207169 w 2595627"/>
              <a:gd name="connsiteY4" fmla="*/ 921543 h 1937519"/>
              <a:gd name="connsiteX0" fmla="*/ 207169 w 2593558"/>
              <a:gd name="connsiteY0" fmla="*/ 921543 h 1937519"/>
              <a:gd name="connsiteX1" fmla="*/ 2592876 w 2593558"/>
              <a:gd name="connsiteY1" fmla="*/ 0 h 1937519"/>
              <a:gd name="connsiteX2" fmla="*/ 2586039 w 2593558"/>
              <a:gd name="connsiteY2" fmla="*/ 873102 h 1937519"/>
              <a:gd name="connsiteX3" fmla="*/ 0 w 2593558"/>
              <a:gd name="connsiteY3" fmla="*/ 1937519 h 1937519"/>
              <a:gd name="connsiteX4" fmla="*/ 207169 w 2593558"/>
              <a:gd name="connsiteY4" fmla="*/ 921543 h 1937519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6039 w 2592876"/>
              <a:gd name="connsiteY2" fmla="*/ 873102 h 1937519"/>
              <a:gd name="connsiteX3" fmla="*/ 0 w 2592876"/>
              <a:gd name="connsiteY3" fmla="*/ 1937519 h 1937519"/>
              <a:gd name="connsiteX4" fmla="*/ 207169 w 2592876"/>
              <a:gd name="connsiteY4" fmla="*/ 921543 h 1937519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6039 w 2592876"/>
              <a:gd name="connsiteY2" fmla="*/ 873102 h 1937519"/>
              <a:gd name="connsiteX3" fmla="*/ 0 w 2592876"/>
              <a:gd name="connsiteY3" fmla="*/ 1937519 h 1937519"/>
              <a:gd name="connsiteX4" fmla="*/ 207169 w 2592876"/>
              <a:gd name="connsiteY4" fmla="*/ 921543 h 1937519"/>
              <a:gd name="connsiteX0" fmla="*/ 207169 w 2592876"/>
              <a:gd name="connsiteY0" fmla="*/ 921543 h 1937519"/>
              <a:gd name="connsiteX1" fmla="*/ 2592876 w 2592876"/>
              <a:gd name="connsiteY1" fmla="*/ 0 h 1937519"/>
              <a:gd name="connsiteX2" fmla="*/ 2586039 w 2592876"/>
              <a:gd name="connsiteY2" fmla="*/ 873102 h 1937519"/>
              <a:gd name="connsiteX3" fmla="*/ 0 w 2592876"/>
              <a:gd name="connsiteY3" fmla="*/ 1937519 h 1937519"/>
              <a:gd name="connsiteX4" fmla="*/ 207169 w 2592876"/>
              <a:gd name="connsiteY4" fmla="*/ 921543 h 1937519"/>
              <a:gd name="connsiteX0" fmla="*/ 207169 w 2586978"/>
              <a:gd name="connsiteY0" fmla="*/ 921543 h 1937519"/>
              <a:gd name="connsiteX1" fmla="*/ 2585732 w 2586978"/>
              <a:gd name="connsiteY1" fmla="*/ 0 h 1937519"/>
              <a:gd name="connsiteX2" fmla="*/ 2586039 w 2586978"/>
              <a:gd name="connsiteY2" fmla="*/ 873102 h 1937519"/>
              <a:gd name="connsiteX3" fmla="*/ 0 w 2586978"/>
              <a:gd name="connsiteY3" fmla="*/ 1937519 h 1937519"/>
              <a:gd name="connsiteX4" fmla="*/ 207169 w 2586978"/>
              <a:gd name="connsiteY4" fmla="*/ 921543 h 1937519"/>
              <a:gd name="connsiteX0" fmla="*/ 207169 w 2588409"/>
              <a:gd name="connsiteY0" fmla="*/ 921543 h 1937519"/>
              <a:gd name="connsiteX1" fmla="*/ 2585732 w 2588409"/>
              <a:gd name="connsiteY1" fmla="*/ 0 h 1937519"/>
              <a:gd name="connsiteX2" fmla="*/ 2586039 w 2588409"/>
              <a:gd name="connsiteY2" fmla="*/ 873102 h 1937519"/>
              <a:gd name="connsiteX3" fmla="*/ 0 w 2588409"/>
              <a:gd name="connsiteY3" fmla="*/ 1937519 h 1937519"/>
              <a:gd name="connsiteX4" fmla="*/ 207169 w 2588409"/>
              <a:gd name="connsiteY4" fmla="*/ 921543 h 1937519"/>
              <a:gd name="connsiteX0" fmla="*/ 207169 w 2588409"/>
              <a:gd name="connsiteY0" fmla="*/ 916780 h 1932756"/>
              <a:gd name="connsiteX1" fmla="*/ 2585732 w 2588409"/>
              <a:gd name="connsiteY1" fmla="*/ 0 h 1932756"/>
              <a:gd name="connsiteX2" fmla="*/ 2586039 w 2588409"/>
              <a:gd name="connsiteY2" fmla="*/ 868339 h 1932756"/>
              <a:gd name="connsiteX3" fmla="*/ 0 w 2588409"/>
              <a:gd name="connsiteY3" fmla="*/ 1932756 h 1932756"/>
              <a:gd name="connsiteX4" fmla="*/ 207169 w 2588409"/>
              <a:gd name="connsiteY4" fmla="*/ 916780 h 193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8409" h="1932756">
                <a:moveTo>
                  <a:pt x="207169" y="916780"/>
                </a:moveTo>
                <a:lnTo>
                  <a:pt x="2585732" y="0"/>
                </a:lnTo>
                <a:cubicBezTo>
                  <a:pt x="2588907" y="303077"/>
                  <a:pt x="2589560" y="626381"/>
                  <a:pt x="2586039" y="868339"/>
                </a:cubicBezTo>
                <a:lnTo>
                  <a:pt x="0" y="1932756"/>
                </a:lnTo>
                <a:lnTo>
                  <a:pt x="207169" y="916780"/>
                </a:lnTo>
                <a:close/>
              </a:path>
            </a:pathLst>
          </a:custGeom>
          <a:gradFill flip="none" rotWithShape="1">
            <a:gsLst>
              <a:gs pos="7000">
                <a:schemeClr val="tx2">
                  <a:lumMod val="40000"/>
                  <a:lumOff val="60000"/>
                </a:schemeClr>
              </a:gs>
              <a:gs pos="76000">
                <a:schemeClr val="accent3">
                  <a:lumMod val="75000"/>
                </a:schemeClr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children"/>
          <p:cNvSpPr txBox="1"/>
          <p:nvPr/>
        </p:nvSpPr>
        <p:spPr>
          <a:xfrm rot="228845">
            <a:off x="-346286" y="876591"/>
            <a:ext cx="3717737" cy="666786"/>
          </a:xfrm>
          <a:prstGeom prst="rect">
            <a:avLst/>
          </a:prstGeom>
          <a:noFill/>
          <a:scene3d>
            <a:camera prst="perspectiveFront" fov="0">
              <a:rot lat="963491" lon="20131997" rev="3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3733" b="1" dirty="0" err="1">
                <a:solidFill>
                  <a:prstClr val="white"/>
                </a:solidFill>
                <a:latin typeface="Rage Italic" panose="03070502040507070304" pitchFamily="66" charset="0"/>
              </a:rPr>
              <a:t>Spaltenergebnis</a:t>
            </a:r>
            <a:endParaRPr lang="en-US" sz="3733" b="1" dirty="0">
              <a:solidFill>
                <a:prstClr val="white"/>
              </a:solidFill>
              <a:latin typeface="Rage Italic" panose="03070502040507070304" pitchFamily="66" charset="0"/>
            </a:endParaRPr>
          </a:p>
        </p:txBody>
      </p:sp>
      <p:sp>
        <p:nvSpPr>
          <p:cNvPr id="14" name="career"/>
          <p:cNvSpPr txBox="1"/>
          <p:nvPr/>
        </p:nvSpPr>
        <p:spPr>
          <a:xfrm rot="174332">
            <a:off x="7504438" y="216340"/>
            <a:ext cx="3645135" cy="748988"/>
          </a:xfrm>
          <a:prstGeom prst="rect">
            <a:avLst/>
          </a:prstGeom>
          <a:noFill/>
          <a:scene3d>
            <a:camera prst="perspectiveFront" fov="0">
              <a:rot lat="1412740" lon="19499024" rev="21491697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4267" b="1" dirty="0" err="1">
                <a:solidFill>
                  <a:prstClr val="white"/>
                </a:solidFill>
                <a:latin typeface="Chiller" panose="04020404031007020602" pitchFamily="82" charset="0"/>
              </a:rPr>
              <a:t>Ergebnis</a:t>
            </a:r>
            <a:r>
              <a:rPr lang="en-US" sz="4267" b="1" dirty="0">
                <a:solidFill>
                  <a:prstClr val="white"/>
                </a:solidFill>
                <a:latin typeface="Chiller" panose="04020404031007020602" pitchFamily="82" charset="0"/>
              </a:rPr>
              <a:t> in</a:t>
            </a:r>
          </a:p>
        </p:txBody>
      </p:sp>
      <p:sp>
        <p:nvSpPr>
          <p:cNvPr id="15" name="life"/>
          <p:cNvSpPr txBox="1"/>
          <p:nvPr/>
        </p:nvSpPr>
        <p:spPr>
          <a:xfrm rot="215056">
            <a:off x="8473224" y="4001180"/>
            <a:ext cx="4571939" cy="1405641"/>
          </a:xfrm>
          <a:prstGeom prst="rect">
            <a:avLst/>
          </a:prstGeom>
          <a:noFill/>
          <a:scene3d>
            <a:camera prst="perspectiveFront" fov="0">
              <a:rot lat="2871293" lon="18954057" rev="2076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4267" dirty="0" err="1">
                <a:solidFill>
                  <a:prstClr val="white"/>
                </a:solidFill>
                <a:latin typeface="Blackadder ITC" panose="04020505051007020D02" pitchFamily="82" charset="0"/>
              </a:rPr>
              <a:t>Vorgängerspalten-gesamtergebnis</a:t>
            </a:r>
            <a:endParaRPr lang="en-US" sz="4267" dirty="0">
              <a:solidFill>
                <a:prstClr val="white"/>
              </a:solidFill>
              <a:latin typeface="Blackadder ITC" panose="04020505051007020D02" pitchFamily="82" charset="0"/>
            </a:endParaRPr>
          </a:p>
        </p:txBody>
      </p:sp>
      <p:sp>
        <p:nvSpPr>
          <p:cNvPr id="18" name="taxes"/>
          <p:cNvSpPr txBox="1"/>
          <p:nvPr/>
        </p:nvSpPr>
        <p:spPr>
          <a:xfrm rot="21217583">
            <a:off x="5793269" y="1781017"/>
            <a:ext cx="4227808" cy="830997"/>
          </a:xfrm>
          <a:prstGeom prst="rect">
            <a:avLst/>
          </a:prstGeom>
          <a:noFill/>
          <a:scene3d>
            <a:camera prst="perspectiveFront" fov="0">
              <a:rot lat="19597518" lon="18312905" rev="2094136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4800" b="1" dirty="0">
                <a:solidFill>
                  <a:prstClr val="white"/>
                </a:solidFill>
                <a:latin typeface="Papyrus" panose="03070502060502030205" pitchFamily="66" charset="0"/>
              </a:rPr>
              <a:t>Index</a:t>
            </a:r>
          </a:p>
        </p:txBody>
      </p:sp>
      <p:sp>
        <p:nvSpPr>
          <p:cNvPr id="19" name="vacation"/>
          <p:cNvSpPr txBox="1"/>
          <p:nvPr/>
        </p:nvSpPr>
        <p:spPr>
          <a:xfrm rot="21137752">
            <a:off x="5250015" y="3279567"/>
            <a:ext cx="4227808" cy="913007"/>
          </a:xfrm>
          <a:prstGeom prst="rect">
            <a:avLst/>
          </a:prstGeom>
          <a:noFill/>
          <a:scene3d>
            <a:camera prst="perspectiveFront" fov="0">
              <a:rot lat="19010045" lon="18468807" rev="20844431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5333" b="1" dirty="0" err="1">
                <a:solidFill>
                  <a:prstClr val="white"/>
                </a:solidFill>
                <a:latin typeface="Viner Hand ITC" panose="03070502030502020203" pitchFamily="66" charset="0"/>
              </a:rPr>
              <a:t>Basisfeld</a:t>
            </a:r>
            <a:endParaRPr lang="en-US" sz="5333" b="1" dirty="0">
              <a:solidFill>
                <a:prstClr val="white"/>
              </a:solidFill>
              <a:latin typeface="Viner Hand ITC" panose="03070502030502020203" pitchFamily="66" charset="0"/>
            </a:endParaRPr>
          </a:p>
        </p:txBody>
      </p:sp>
      <p:sp>
        <p:nvSpPr>
          <p:cNvPr id="20" name="play"/>
          <p:cNvSpPr txBox="1"/>
          <p:nvPr/>
        </p:nvSpPr>
        <p:spPr>
          <a:xfrm>
            <a:off x="2807476" y="2475726"/>
            <a:ext cx="2641600" cy="913199"/>
          </a:xfrm>
          <a:prstGeom prst="rect">
            <a:avLst/>
          </a:prstGeom>
          <a:noFill/>
          <a:scene3d>
            <a:camera prst="perspectiveFront" fov="0">
              <a:rot lat="1981826" lon="19489533" rev="2118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2667" dirty="0" err="1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Differenz</a:t>
            </a:r>
            <a:endParaRPr lang="en-US" sz="2667" dirty="0">
              <a:solidFill>
                <a:prstClr val="white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defTabSz="1219170"/>
            <a:r>
              <a:rPr lang="en-US" sz="2667" dirty="0">
                <a:solidFill>
                  <a:prstClr val="white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von</a:t>
            </a:r>
          </a:p>
        </p:txBody>
      </p:sp>
      <p:pic>
        <p:nvPicPr>
          <p:cNvPr id="4" name="stick_figure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544" y="914401"/>
            <a:ext cx="1506457" cy="2047875"/>
          </a:xfrm>
          <a:prstGeom prst="rect">
            <a:avLst/>
          </a:prstGeom>
        </p:spPr>
      </p:pic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Pia Bork und Stefan Lau</a:t>
            </a:r>
          </a:p>
        </p:txBody>
      </p:sp>
      <p:sp>
        <p:nvSpPr>
          <p:cNvPr id="13" name="Textfeld 12"/>
          <p:cNvSpPr txBox="1"/>
          <p:nvPr/>
        </p:nvSpPr>
        <p:spPr>
          <a:xfrm rot="20803096">
            <a:off x="3839196" y="3574252"/>
            <a:ext cx="1420435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de-DE" sz="5867" b="1" dirty="0">
                <a:solidFill>
                  <a:prstClr val="white"/>
                </a:solidFill>
                <a:latin typeface="Mistral" panose="03090702030407020403" pitchFamily="66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94534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5" grpId="0"/>
      <p:bldP spid="18" grpId="0"/>
      <p:bldP spid="19" grpId="0"/>
      <p:bldP spid="20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% des Spaltenergebnisses</a:t>
            </a:r>
            <a:br>
              <a:rPr lang="de-DE" dirty="0"/>
            </a:br>
            <a:r>
              <a:rPr lang="de-DE" dirty="0"/>
              <a:t>Werte in jeder Spalte als Prozentwert des Gesamtergebnisses der Spalte</a:t>
            </a:r>
          </a:p>
          <a:p>
            <a:endParaRPr lang="de-DE" dirty="0"/>
          </a:p>
          <a:p>
            <a:r>
              <a:rPr lang="de-DE" dirty="0"/>
              <a:t>% Vorgängerspalten-Gesamtergebnis</a:t>
            </a:r>
            <a:br>
              <a:rPr lang="de-DE" dirty="0"/>
            </a:br>
            <a:r>
              <a:rPr lang="de-DE" dirty="0"/>
              <a:t>Wert des Elements / Wert des übergeordneten Elements in Spalten</a:t>
            </a:r>
          </a:p>
        </p:txBody>
      </p:sp>
      <p:pic>
        <p:nvPicPr>
          <p:cNvPr id="1026" name="Picture 2" descr="C:\Users\Pia\AppData\Local\Temp\SNAGHTMLafb34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368300"/>
            <a:ext cx="5466476" cy="169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339" y="2369088"/>
            <a:ext cx="5590644" cy="186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6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% des Vorgängergesamtergebnisses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338" y="368300"/>
            <a:ext cx="5160924" cy="250687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338" y="4539418"/>
            <a:ext cx="4883720" cy="23185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360" y="1948947"/>
            <a:ext cx="6355218" cy="303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Differenz von</a:t>
            </a:r>
          </a:p>
          <a:p>
            <a:pPr lvl="1"/>
            <a:r>
              <a:rPr lang="de-DE" dirty="0"/>
              <a:t>Vorheriger</a:t>
            </a:r>
          </a:p>
          <a:p>
            <a:pPr lvl="1"/>
            <a:r>
              <a:rPr lang="de-DE" dirty="0"/>
              <a:t>Nächster</a:t>
            </a:r>
          </a:p>
          <a:p>
            <a:pPr lvl="1"/>
            <a:r>
              <a:rPr lang="de-DE" dirty="0"/>
              <a:t>Basis (Jahr)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% Differenz von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206" y="464264"/>
            <a:ext cx="6528135" cy="151772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206" y="2833266"/>
            <a:ext cx="3283119" cy="93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43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Ergebnis in …</a:t>
            </a:r>
            <a:br>
              <a:rPr lang="de-DE" dirty="0"/>
            </a:br>
            <a:r>
              <a:rPr lang="de-DE" dirty="0"/>
              <a:t>(kumuliert)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% Ergebnis in …</a:t>
            </a:r>
            <a:br>
              <a:rPr lang="de-DE" dirty="0"/>
            </a:br>
            <a:r>
              <a:rPr lang="de-DE" dirty="0"/>
              <a:t>(kumuliert)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338" y="368300"/>
            <a:ext cx="5150115" cy="178444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338" y="2355941"/>
            <a:ext cx="3276768" cy="168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47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Rangfolge aufsteigend</a:t>
            </a:r>
            <a:br>
              <a:rPr lang="de-DE" dirty="0"/>
            </a:br>
            <a:r>
              <a:rPr lang="de-DE" dirty="0"/>
              <a:t>kleinste Elemente = 1</a:t>
            </a:r>
          </a:p>
          <a:p>
            <a:r>
              <a:rPr lang="de-DE" dirty="0"/>
              <a:t>Rangfolge absteigend</a:t>
            </a:r>
            <a:br>
              <a:rPr lang="de-DE" dirty="0"/>
            </a:br>
            <a:r>
              <a:rPr lang="de-DE" dirty="0"/>
              <a:t>größte Element = 1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Rangfolge absteigend</a:t>
            </a:r>
            <a:br>
              <a:rPr lang="de-DE" dirty="0"/>
            </a:b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410" y="368300"/>
            <a:ext cx="2838596" cy="156853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8006" y="1289223"/>
            <a:ext cx="2819545" cy="151772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410" y="3054192"/>
            <a:ext cx="5569236" cy="309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44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Die </a:t>
            </a:r>
            <a:r>
              <a:rPr lang="de-DE" sz="3600" b="1" dirty="0" smtClean="0">
                <a:solidFill>
                  <a:srgbClr val="FF0000"/>
                </a:solidFill>
              </a:rPr>
              <a:t>Index</a:t>
            </a:r>
            <a:r>
              <a:rPr lang="de-DE" sz="3600" b="1" dirty="0" smtClean="0"/>
              <a:t> </a:t>
            </a:r>
            <a:r>
              <a:rPr lang="de-DE" sz="3600" b="1" dirty="0"/>
              <a:t>Berechnungen in Pivot </a:t>
            </a:r>
            <a:r>
              <a:rPr lang="de-DE" sz="3600" b="1" dirty="0" smtClean="0"/>
              <a:t>Tabellen verstehen</a:t>
            </a:r>
            <a:endParaRPr lang="de-DE" sz="36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049000" cy="4841393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Die Formel: </a:t>
            </a:r>
            <a:br>
              <a:rPr lang="de-DE" sz="2400" dirty="0" smtClean="0"/>
            </a:br>
            <a:endParaRPr lang="de-DE" sz="2400" dirty="0" smtClean="0"/>
          </a:p>
          <a:p>
            <a:r>
              <a:rPr lang="de-DE" sz="2400" dirty="0" smtClean="0"/>
              <a:t>Dies </a:t>
            </a:r>
            <a:r>
              <a:rPr lang="de-DE" sz="2400" dirty="0"/>
              <a:t>ist die Formel zum Berechnen eines </a:t>
            </a:r>
            <a:r>
              <a:rPr lang="de-DE" sz="2400" b="1" dirty="0"/>
              <a:t>gewichteten </a:t>
            </a:r>
            <a:r>
              <a:rPr lang="de-DE" sz="2400" b="1" dirty="0" smtClean="0"/>
              <a:t>Durchschnittes</a:t>
            </a: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400" dirty="0" smtClean="0"/>
          </a:p>
          <a:p>
            <a:r>
              <a:rPr lang="de-DE" sz="2400" dirty="0" smtClean="0"/>
              <a:t>Ein </a:t>
            </a:r>
            <a:r>
              <a:rPr lang="de-DE" sz="2400" dirty="0"/>
              <a:t>gewichteter Durchschnitt ist hilfreich um fest zu stellen wie stark sich ein Ergebnis auf zwei </a:t>
            </a:r>
            <a:r>
              <a:rPr lang="de-DE" sz="2400" dirty="0" smtClean="0"/>
              <a:t>verschiedene </a:t>
            </a:r>
            <a:r>
              <a:rPr lang="de-DE" sz="2400" dirty="0"/>
              <a:t>Kategorien in einer Matrix auswirken</a:t>
            </a:r>
            <a:r>
              <a:rPr lang="de-DE" sz="2400" dirty="0" smtClean="0"/>
              <a:t>.</a:t>
            </a:r>
            <a:br>
              <a:rPr lang="de-DE" sz="2400" dirty="0" smtClean="0"/>
            </a:br>
            <a:endParaRPr lang="de-DE" sz="2400" dirty="0" smtClean="0"/>
          </a:p>
          <a:p>
            <a:r>
              <a:rPr lang="de-DE" sz="2400" dirty="0" smtClean="0"/>
              <a:t>Ein gutes Video (in Englisch) zum </a:t>
            </a:r>
            <a:r>
              <a:rPr lang="de-DE" sz="2400" dirty="0"/>
              <a:t>Thema: </a:t>
            </a:r>
            <a:r>
              <a:rPr lang="de-DE" sz="2400" dirty="0">
                <a:hlinkClick r:id="rId2"/>
              </a:rPr>
              <a:t>https://</a:t>
            </a:r>
            <a:r>
              <a:rPr lang="de-DE" sz="2400" dirty="0" smtClean="0">
                <a:hlinkClick r:id="rId2"/>
              </a:rPr>
              <a:t>youtu.be/UbaGv4ofJ1s</a:t>
            </a:r>
            <a:r>
              <a:rPr lang="de-DE" sz="2400" dirty="0" smtClean="0"/>
              <a:t> </a:t>
            </a:r>
          </a:p>
          <a:p>
            <a:r>
              <a:rPr lang="de-DE" sz="2400" dirty="0" smtClean="0"/>
              <a:t>Eine gute Erklärung (in Deutsch) zum Thema von </a:t>
            </a:r>
            <a:r>
              <a:rPr lang="de-DE" sz="2400" dirty="0"/>
              <a:t>Lukas Rohr: </a:t>
            </a:r>
            <a:br>
              <a:rPr lang="de-DE" sz="2400" dirty="0"/>
            </a:br>
            <a:r>
              <a:rPr lang="de-DE" sz="2400" dirty="0">
                <a:hlinkClick r:id="rId3"/>
              </a:rPr>
              <a:t>https://excelnova.org/2015/01/index-berechnungen-in-pivot-tabellen-verstehen</a:t>
            </a:r>
            <a:r>
              <a:rPr lang="de-DE" sz="2400" dirty="0" smtClean="0">
                <a:hlinkClick r:id="rId3"/>
              </a:rPr>
              <a:t>/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endParaRPr lang="de-DE" sz="2400" dirty="0" smtClean="0"/>
          </a:p>
          <a:p>
            <a:r>
              <a:rPr lang="de-DE" sz="2400" dirty="0" smtClean="0"/>
              <a:t>… und jetzt schauen wir uns das mal an </a:t>
            </a:r>
            <a:endParaRPr lang="de-DE" sz="2400" dirty="0"/>
          </a:p>
        </p:txBody>
      </p:sp>
      <p:pic>
        <p:nvPicPr>
          <p:cNvPr id="5" name="Grafik 4" descr="https://i0.wp.com/excelnova.org/wp-content/uploads/2015/01/011815_2146_IndexBerech7.png?w=6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159" y="1825624"/>
            <a:ext cx="5146040" cy="5467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77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609600" y="1555423"/>
            <a:ext cx="10972800" cy="3683330"/>
          </a:xfrm>
        </p:spPr>
        <p:txBody>
          <a:bodyPr>
            <a:normAutofit lnSpcReduction="10000"/>
          </a:bodyPr>
          <a:lstStyle/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Ohne Berechnung, % von Gesamt, % von Spaltenergebnis, </a:t>
            </a:r>
            <a:br>
              <a:rPr lang="de-DE" sz="2800" dirty="0"/>
            </a:br>
            <a:r>
              <a:rPr lang="de-DE" sz="2800" dirty="0"/>
              <a:t>% von Zeilenergebnis und % von …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Differenz von und % Differenz von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Rangfolge auf- und absteigend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% des Vorgängerzeilen-Gesamtergebnisses, % des Vorgängerspalten-Gesamtergebnisses und % des Vorgängergesamtergebnisses 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Ergebnis in … und % Ergebnis in …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de-DE" sz="2800" dirty="0"/>
              <a:t>Index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5069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Pivot-</a:t>
            </a:r>
            <a:r>
              <a:rPr lang="en-US" dirty="0" err="1">
                <a:solidFill>
                  <a:schemeClr val="accent2"/>
                </a:solidFill>
              </a:rPr>
              <a:t>Tabelle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Werte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anzeigen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als</a:t>
            </a:r>
            <a:r>
              <a:rPr lang="en-US" dirty="0"/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money"/>
          <p:cNvSpPr txBox="1"/>
          <p:nvPr/>
        </p:nvSpPr>
        <p:spPr>
          <a:xfrm rot="173465">
            <a:off x="7982868" y="6013736"/>
            <a:ext cx="2641600" cy="830997"/>
          </a:xfrm>
          <a:prstGeom prst="rect">
            <a:avLst/>
          </a:prstGeom>
          <a:noFill/>
          <a:scene3d>
            <a:camera prst="perspectiveFront" fov="0">
              <a:rot lat="1500002" lon="19148993" rev="21351696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4800" b="1" dirty="0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Index</a:t>
            </a:r>
          </a:p>
        </p:txBody>
      </p:sp>
      <p:sp>
        <p:nvSpPr>
          <p:cNvPr id="11" name="home"/>
          <p:cNvSpPr txBox="1"/>
          <p:nvPr/>
        </p:nvSpPr>
        <p:spPr>
          <a:xfrm>
            <a:off x="3363172" y="5928349"/>
            <a:ext cx="2641600" cy="748988"/>
          </a:xfrm>
          <a:prstGeom prst="rect">
            <a:avLst/>
          </a:prstGeom>
          <a:noFill/>
          <a:scene3d>
            <a:camera prst="perspectiveFront" fov="0">
              <a:rot lat="1412740" lon="19499024" rev="21491697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4267" dirty="0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% von</a:t>
            </a:r>
          </a:p>
        </p:txBody>
      </p:sp>
      <p:sp>
        <p:nvSpPr>
          <p:cNvPr id="16" name="children"/>
          <p:cNvSpPr txBox="1"/>
          <p:nvPr/>
        </p:nvSpPr>
        <p:spPr>
          <a:xfrm rot="241452">
            <a:off x="-404330" y="5339067"/>
            <a:ext cx="3717737" cy="748988"/>
          </a:xfrm>
          <a:prstGeom prst="rect">
            <a:avLst/>
          </a:prstGeom>
          <a:noFill/>
          <a:scene3d>
            <a:camera prst="perspectiveFront" fov="0">
              <a:rot lat="963491" lon="20131997" rev="3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 defTabSz="1219170"/>
            <a:r>
              <a:rPr lang="en-US" sz="4267" b="1" dirty="0" err="1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Ergebnis</a:t>
            </a:r>
            <a:r>
              <a:rPr lang="en-US" sz="4267" b="1" dirty="0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 in</a:t>
            </a:r>
          </a:p>
        </p:txBody>
      </p:sp>
      <p:sp>
        <p:nvSpPr>
          <p:cNvPr id="15" name="taxes"/>
          <p:cNvSpPr txBox="1"/>
          <p:nvPr/>
        </p:nvSpPr>
        <p:spPr>
          <a:xfrm>
            <a:off x="5735227" y="6269209"/>
            <a:ext cx="4227808" cy="584775"/>
          </a:xfrm>
          <a:prstGeom prst="rect">
            <a:avLst/>
          </a:prstGeom>
          <a:noFill/>
          <a:scene3d>
            <a:camera prst="perspectiveFront" fov="0">
              <a:rot lat="19597518" lon="18312905" rev="2094136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defTabSz="1219170"/>
            <a:r>
              <a:rPr lang="en-US" sz="3200" b="1" dirty="0" err="1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Differenz</a:t>
            </a:r>
            <a:r>
              <a:rPr lang="en-US" sz="3200" b="1" dirty="0">
                <a:solidFill>
                  <a:srgbClr val="143F6A">
                    <a:lumMod val="75000"/>
                  </a:srgbClr>
                </a:solidFill>
                <a:latin typeface="Adobe Garamond Pro Bold" pitchFamily="18" charset="0"/>
              </a:rPr>
              <a:t> von</a:t>
            </a:r>
          </a:p>
        </p:txBody>
      </p:sp>
      <p:pic>
        <p:nvPicPr>
          <p:cNvPr id="21" name="stick_figure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627" y="4263288"/>
            <a:ext cx="16002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solidFill>
                  <a:schemeClr val="accent2"/>
                </a:solidFill>
              </a:rPr>
              <a:t>Gut verständlich für Anwender</a:t>
            </a:r>
            <a:endParaRPr lang="de-DE" dirty="0">
              <a:solidFill>
                <a:schemeClr val="accent2"/>
              </a:solidFill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75275" y="1376363"/>
            <a:ext cx="5181600" cy="3494148"/>
          </a:xfrm>
        </p:spPr>
        <p:txBody>
          <a:bodyPr/>
          <a:lstStyle/>
          <a:p>
            <a:r>
              <a:rPr lang="de-DE"/>
              <a:t>Keine Berechnung</a:t>
            </a:r>
          </a:p>
          <a:p>
            <a:r>
              <a:rPr lang="de-DE"/>
              <a:t>% der Gesamtsumme</a:t>
            </a:r>
          </a:p>
          <a:p>
            <a:r>
              <a:rPr lang="de-DE"/>
              <a:t>% des Spaltengesamtergebnisses</a:t>
            </a:r>
          </a:p>
          <a:p>
            <a:r>
              <a:rPr lang="de-DE"/>
              <a:t>% des Zeilengesamtergebnisses</a:t>
            </a:r>
            <a:endParaRPr lang="de-DE" dirty="0"/>
          </a:p>
        </p:txBody>
      </p:sp>
      <p:pic>
        <p:nvPicPr>
          <p:cNvPr id="1026" name="Picture 2" descr="C:\Users\bork\AppData\Local\Temp\SNAGHTML1e080d4b.PN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4"/>
          <a:stretch/>
        </p:blipFill>
        <p:spPr bwMode="auto">
          <a:xfrm>
            <a:off x="874713" y="368300"/>
            <a:ext cx="38372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7" descr="Grinsendes Gesicht ohne Füllu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674767" y="1740648"/>
            <a:ext cx="216000" cy="216000"/>
          </a:xfrm>
          <a:prstGeom prst="rect">
            <a:avLst/>
          </a:prstGeom>
        </p:spPr>
      </p:pic>
      <p:pic>
        <p:nvPicPr>
          <p:cNvPr id="31" name="Grafik 30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673954" y="1927519"/>
            <a:ext cx="216000" cy="216000"/>
          </a:xfrm>
          <a:prstGeom prst="rect">
            <a:avLst/>
          </a:prstGeom>
        </p:spPr>
      </p:pic>
      <p:pic>
        <p:nvPicPr>
          <p:cNvPr id="42" name="Grafik 41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80202" y="2100975"/>
            <a:ext cx="216000" cy="216000"/>
          </a:xfrm>
          <a:prstGeom prst="rect">
            <a:avLst/>
          </a:prstGeom>
        </p:spPr>
      </p:pic>
      <p:pic>
        <p:nvPicPr>
          <p:cNvPr id="43" name="Grafik 42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82513" y="2285962"/>
            <a:ext cx="216000" cy="216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800" y="3400122"/>
            <a:ext cx="1476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2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/>
                </a:solidFill>
              </a:rPr>
              <a:t>Schwierig für Anwender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75275" y="1376363"/>
            <a:ext cx="5181600" cy="3494148"/>
          </a:xfrm>
        </p:spPr>
        <p:txBody>
          <a:bodyPr/>
          <a:lstStyle/>
          <a:p>
            <a:r>
              <a:rPr lang="de-DE" dirty="0"/>
              <a:t>% von ..</a:t>
            </a:r>
          </a:p>
          <a:p>
            <a:r>
              <a:rPr lang="de-DE" dirty="0"/>
              <a:t>Differenz von …</a:t>
            </a:r>
          </a:p>
          <a:p>
            <a:r>
              <a:rPr lang="de-DE" dirty="0"/>
              <a:t>% Differenz von …</a:t>
            </a:r>
          </a:p>
          <a:p>
            <a:r>
              <a:rPr lang="de-DE" dirty="0"/>
              <a:t>Rangfolge nach Größe (aufsteigend / absteigend)</a:t>
            </a:r>
          </a:p>
        </p:txBody>
      </p:sp>
      <p:pic>
        <p:nvPicPr>
          <p:cNvPr id="1026" name="Picture 2" descr="C:\Users\bork\AppData\Local\Temp\SNAGHTML1e080d4b.PN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4"/>
          <a:stretch/>
        </p:blipFill>
        <p:spPr bwMode="auto">
          <a:xfrm>
            <a:off x="874713" y="368300"/>
            <a:ext cx="38372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7" descr="Grinsendes Gesicht ohne Füllu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674052" y="1723287"/>
            <a:ext cx="180000" cy="180000"/>
          </a:xfrm>
          <a:prstGeom prst="rect">
            <a:avLst/>
          </a:prstGeom>
        </p:spPr>
      </p:pic>
      <p:pic>
        <p:nvPicPr>
          <p:cNvPr id="31" name="Grafik 30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673239" y="1910158"/>
            <a:ext cx="180000" cy="180000"/>
          </a:xfrm>
          <a:prstGeom prst="rect">
            <a:avLst/>
          </a:prstGeom>
        </p:spPr>
      </p:pic>
      <p:pic>
        <p:nvPicPr>
          <p:cNvPr id="33" name="Grafik 32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6566" y="3185635"/>
            <a:ext cx="252000" cy="252000"/>
          </a:xfrm>
          <a:prstGeom prst="rect">
            <a:avLst/>
          </a:prstGeom>
        </p:spPr>
      </p:pic>
      <p:pic>
        <p:nvPicPr>
          <p:cNvPr id="39" name="Grafik 38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73239" y="3372506"/>
            <a:ext cx="252000" cy="252000"/>
          </a:xfrm>
          <a:prstGeom prst="rect">
            <a:avLst/>
          </a:prstGeom>
        </p:spPr>
      </p:pic>
      <p:pic>
        <p:nvPicPr>
          <p:cNvPr id="42" name="Grafik 41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79487" y="2083614"/>
            <a:ext cx="180000" cy="180000"/>
          </a:xfrm>
          <a:prstGeom prst="rect">
            <a:avLst/>
          </a:prstGeom>
        </p:spPr>
      </p:pic>
      <p:pic>
        <p:nvPicPr>
          <p:cNvPr id="43" name="Grafik 42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81798" y="2268601"/>
            <a:ext cx="180000" cy="180000"/>
          </a:xfrm>
          <a:prstGeom prst="rect">
            <a:avLst/>
          </a:prstGeom>
        </p:spPr>
      </p:pic>
      <p:pic>
        <p:nvPicPr>
          <p:cNvPr id="44" name="Grafik 43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63598" y="2448601"/>
            <a:ext cx="252000" cy="252000"/>
          </a:xfrm>
          <a:prstGeom prst="rect">
            <a:avLst/>
          </a:prstGeom>
        </p:spPr>
      </p:pic>
      <p:pic>
        <p:nvPicPr>
          <p:cNvPr id="48" name="Grafik 47" descr="Neutrales Gesicht ohne Füllu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356635" y="3919377"/>
            <a:ext cx="252000" cy="252000"/>
          </a:xfrm>
          <a:prstGeom prst="rect">
            <a:avLst/>
          </a:prstGeom>
        </p:spPr>
      </p:pic>
      <p:pic>
        <p:nvPicPr>
          <p:cNvPr id="49" name="Grafik 48" descr="Neutrales Gesicht ohne Füllu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356635" y="4118965"/>
            <a:ext cx="252000" cy="252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584" y="4370965"/>
            <a:ext cx="2127637" cy="265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1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accent2"/>
                </a:solidFill>
              </a:rPr>
              <a:t>Kryptisch für Anwender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375275" y="1383922"/>
            <a:ext cx="5181600" cy="3494148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% des Vorgängerzeilen-Gesamtergebnisses</a:t>
            </a:r>
          </a:p>
          <a:p>
            <a:r>
              <a:rPr lang="de-DE" dirty="0"/>
              <a:t>% des Vorgängerspalten-Gesamtergebnisses</a:t>
            </a:r>
          </a:p>
          <a:p>
            <a:r>
              <a:rPr lang="de-DE" dirty="0"/>
              <a:t>% des Vorgängergesamtergebnisses </a:t>
            </a:r>
          </a:p>
          <a:p>
            <a:r>
              <a:rPr lang="de-DE" dirty="0"/>
              <a:t>Ergebnis in …</a:t>
            </a:r>
          </a:p>
          <a:p>
            <a:r>
              <a:rPr lang="de-DE" dirty="0"/>
              <a:t>% Ergebnis in …</a:t>
            </a:r>
          </a:p>
          <a:p>
            <a:r>
              <a:rPr lang="de-DE" dirty="0"/>
              <a:t>Index </a:t>
            </a:r>
          </a:p>
        </p:txBody>
      </p:sp>
      <p:pic>
        <p:nvPicPr>
          <p:cNvPr id="1026" name="Picture 2" descr="C:\Users\bork\AppData\Local\Temp\SNAGHTML1e080d4b.PN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4"/>
          <a:stretch/>
        </p:blipFill>
        <p:spPr bwMode="auto">
          <a:xfrm>
            <a:off x="874713" y="368300"/>
            <a:ext cx="383720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Grafik 27" descr="Grinsendes Gesicht ohne Füllu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3674052" y="1740648"/>
            <a:ext cx="180000" cy="180000"/>
          </a:xfrm>
          <a:prstGeom prst="rect">
            <a:avLst/>
          </a:prstGeom>
        </p:spPr>
      </p:pic>
      <p:pic>
        <p:nvPicPr>
          <p:cNvPr id="31" name="Grafik 30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3673239" y="1927519"/>
            <a:ext cx="180000" cy="180000"/>
          </a:xfrm>
          <a:prstGeom prst="rect">
            <a:avLst/>
          </a:prstGeom>
        </p:spPr>
      </p:pic>
      <p:pic>
        <p:nvPicPr>
          <p:cNvPr id="33" name="Grafik 32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6566" y="3202996"/>
            <a:ext cx="180000" cy="180000"/>
          </a:xfrm>
          <a:prstGeom prst="rect">
            <a:avLst/>
          </a:prstGeom>
        </p:spPr>
      </p:pic>
      <p:pic>
        <p:nvPicPr>
          <p:cNvPr id="39" name="Grafik 38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73239" y="3389867"/>
            <a:ext cx="180000" cy="180000"/>
          </a:xfrm>
          <a:prstGeom prst="rect">
            <a:avLst/>
          </a:prstGeom>
        </p:spPr>
      </p:pic>
      <p:pic>
        <p:nvPicPr>
          <p:cNvPr id="42" name="Grafik 41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79487" y="2100975"/>
            <a:ext cx="180000" cy="180000"/>
          </a:xfrm>
          <a:prstGeom prst="rect">
            <a:avLst/>
          </a:prstGeom>
        </p:spPr>
      </p:pic>
      <p:pic>
        <p:nvPicPr>
          <p:cNvPr id="43" name="Grafik 42" descr="Lachendes Gesicht ohne Füllu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181798" y="2285962"/>
            <a:ext cx="180000" cy="180000"/>
          </a:xfrm>
          <a:prstGeom prst="rect">
            <a:avLst/>
          </a:prstGeom>
        </p:spPr>
      </p:pic>
      <p:pic>
        <p:nvPicPr>
          <p:cNvPr id="44" name="Grafik 43" descr="Verwirrtes Gesicht ohne Füllu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163598" y="2465962"/>
            <a:ext cx="180000" cy="180000"/>
          </a:xfrm>
          <a:prstGeom prst="rect">
            <a:avLst/>
          </a:prstGeom>
        </p:spPr>
      </p:pic>
      <p:pic>
        <p:nvPicPr>
          <p:cNvPr id="45" name="Grafik 44" descr="Weinendes Gesicht ohne Füllu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591031" y="2652521"/>
            <a:ext cx="216000" cy="216000"/>
          </a:xfrm>
          <a:prstGeom prst="rect">
            <a:avLst/>
          </a:prstGeom>
        </p:spPr>
      </p:pic>
      <p:pic>
        <p:nvPicPr>
          <p:cNvPr id="46" name="Grafik 45" descr="Weinendes Gesicht ohne Füllu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590802" y="2832521"/>
            <a:ext cx="216000" cy="216000"/>
          </a:xfrm>
          <a:prstGeom prst="rect">
            <a:avLst/>
          </a:prstGeom>
        </p:spPr>
      </p:pic>
      <p:pic>
        <p:nvPicPr>
          <p:cNvPr id="47" name="Grafik 46" descr="Weinendes Gesicht ohne Füllu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590802" y="3022996"/>
            <a:ext cx="216000" cy="216000"/>
          </a:xfrm>
          <a:prstGeom prst="rect">
            <a:avLst/>
          </a:prstGeom>
        </p:spPr>
      </p:pic>
      <p:pic>
        <p:nvPicPr>
          <p:cNvPr id="48" name="Grafik 47" descr="Neutrales Gesicht ohne Füllu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356635" y="3936738"/>
            <a:ext cx="180000" cy="180000"/>
          </a:xfrm>
          <a:prstGeom prst="rect">
            <a:avLst/>
          </a:prstGeom>
        </p:spPr>
      </p:pic>
      <p:pic>
        <p:nvPicPr>
          <p:cNvPr id="49" name="Grafik 48" descr="Neutrales Gesicht ohne Füllu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356635" y="4136326"/>
            <a:ext cx="180000" cy="180000"/>
          </a:xfrm>
          <a:prstGeom prst="rect">
            <a:avLst/>
          </a:prstGeom>
        </p:spPr>
      </p:pic>
      <p:pic>
        <p:nvPicPr>
          <p:cNvPr id="51" name="Grafik 50" descr="Besorgtes Gesicht ohne Füllu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3673239" y="3576738"/>
            <a:ext cx="216000" cy="216000"/>
          </a:xfrm>
          <a:prstGeom prst="rect">
            <a:avLst/>
          </a:prstGeom>
        </p:spPr>
      </p:pic>
      <p:pic>
        <p:nvPicPr>
          <p:cNvPr id="52" name="Grafik 51" descr="Besorgtes Gesicht ohne Füllu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3684600" y="3756738"/>
            <a:ext cx="216000" cy="216000"/>
          </a:xfrm>
          <a:prstGeom prst="rect">
            <a:avLst/>
          </a:prstGeom>
        </p:spPr>
      </p:pic>
      <p:pic>
        <p:nvPicPr>
          <p:cNvPr id="53" name="Grafik 52" descr="Besorgtes Gesicht ohne Füllu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3198825" y="4316326"/>
            <a:ext cx="216000" cy="216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157" y="4878070"/>
            <a:ext cx="225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53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/>
              <a:t>Keine Berechnung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% der Gesamtsumme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338" y="2371499"/>
            <a:ext cx="4357894" cy="180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6982" y="368300"/>
            <a:ext cx="495681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47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Beispiele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/>
              <a:t>% des Spaltengesamtergebnisses</a:t>
            </a:r>
          </a:p>
          <a:p>
            <a:endParaRPr lang="de-DE"/>
          </a:p>
          <a:p>
            <a:endParaRPr lang="de-DE"/>
          </a:p>
          <a:p>
            <a:endParaRPr lang="de-DE"/>
          </a:p>
          <a:p>
            <a:r>
              <a:rPr lang="de-DE"/>
              <a:t>% des Zeilenergebnisses</a:t>
            </a:r>
            <a:endParaRPr lang="de-DE" dirty="0"/>
          </a:p>
        </p:txBody>
      </p:sp>
      <p:pic>
        <p:nvPicPr>
          <p:cNvPr id="1026" name="Picture 2" descr="C:\Users\Pia\AppData\Local\Temp\SNAGHTML312b3d6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68300"/>
            <a:ext cx="434600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ia\AppData\Local\Temp\SNAGHTML312d143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2412208"/>
            <a:ext cx="431162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5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% von</a:t>
            </a:r>
          </a:p>
          <a:p>
            <a:pPr lvl="1"/>
            <a:r>
              <a:rPr lang="de-DE" dirty="0"/>
              <a:t>Vorheriger</a:t>
            </a:r>
          </a:p>
          <a:p>
            <a:pPr lvl="1"/>
            <a:r>
              <a:rPr lang="de-DE" dirty="0"/>
              <a:t>Nächster</a:t>
            </a:r>
          </a:p>
          <a:p>
            <a:pPr lvl="1"/>
            <a:r>
              <a:rPr lang="de-DE" dirty="0"/>
              <a:t>Basiselement (z. B. Jahr 2014)</a:t>
            </a:r>
          </a:p>
          <a:p>
            <a:r>
              <a:rPr lang="de-DE" dirty="0"/>
              <a:t>Notwendig ist ein Referenzwert</a:t>
            </a:r>
          </a:p>
          <a:p>
            <a:pPr lvl="1"/>
            <a:r>
              <a:rPr lang="de-DE" dirty="0"/>
              <a:t>in Form einer Vorgänger/Nachfolger</a:t>
            </a:r>
            <a:r>
              <a:rPr lang="de-DE" b="1" dirty="0"/>
              <a:t>spalte</a:t>
            </a:r>
          </a:p>
          <a:p>
            <a:pPr lvl="1"/>
            <a:r>
              <a:rPr lang="de-DE" dirty="0"/>
              <a:t>oder einer Vorgänger/Nachfolge</a:t>
            </a:r>
            <a:r>
              <a:rPr lang="de-DE" b="1" dirty="0"/>
              <a:t>zeile</a:t>
            </a:r>
          </a:p>
          <a:p>
            <a:pPr lvl="1"/>
            <a:r>
              <a:rPr lang="de-DE" dirty="0"/>
              <a:t>oder eines </a:t>
            </a:r>
            <a:r>
              <a:rPr lang="de-DE" b="1" dirty="0"/>
              <a:t>Basiswertes</a:t>
            </a:r>
          </a:p>
        </p:txBody>
      </p:sp>
      <p:pic>
        <p:nvPicPr>
          <p:cNvPr id="2050" name="Picture 2" descr="C:\Users\Pia\AppData\Local\Temp\SNAGHTML3137b96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368300"/>
            <a:ext cx="380388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ia\AppData\Local\Temp\SNAGHTML313b504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674" y="2409827"/>
            <a:ext cx="370721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06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273051"/>
            <a:ext cx="4421957" cy="4351338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% des Zeilenergebnisses</a:t>
            </a:r>
            <a:br>
              <a:rPr lang="de-DE" dirty="0"/>
            </a:br>
            <a:r>
              <a:rPr lang="de-DE" dirty="0"/>
              <a:t>Wert in jeder Zeile als Prozentwert des Gesamt-ergebnisses für die Zeile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% des Vorgängerzeilen-Gesamtergebnisses</a:t>
            </a:r>
            <a:br>
              <a:rPr lang="de-DE" dirty="0"/>
            </a:br>
            <a:r>
              <a:rPr lang="de-DE" dirty="0"/>
              <a:t>Wert des Elements / Wert des übergeordneten Elements in der Zeile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132" y="416616"/>
            <a:ext cx="6064562" cy="203210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2132" y="2861805"/>
            <a:ext cx="6490034" cy="204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11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erMedia.com Animated Theme">
  <a:themeElements>
    <a:clrScheme name="Your Life Starts here">
      <a:dk1>
        <a:sysClr val="windowText" lastClr="000000"/>
      </a:dk1>
      <a:lt1>
        <a:sysClr val="window" lastClr="FFFFFF"/>
      </a:lt1>
      <a:dk2>
        <a:srgbClr val="596984"/>
      </a:dk2>
      <a:lt2>
        <a:srgbClr val="B3DFFF"/>
      </a:lt2>
      <a:accent1>
        <a:srgbClr val="143F6A"/>
      </a:accent1>
      <a:accent2>
        <a:srgbClr val="FFC000"/>
      </a:accent2>
      <a:accent3>
        <a:srgbClr val="7F8FA9"/>
      </a:accent3>
      <a:accent4>
        <a:srgbClr val="7F7F7F"/>
      </a:accent4>
      <a:accent5>
        <a:srgbClr val="3E2E2E"/>
      </a:accent5>
      <a:accent6>
        <a:srgbClr val="FFFFFF"/>
      </a:accent6>
      <a:hlink>
        <a:srgbClr val="004D86"/>
      </a:hlink>
      <a:folHlink>
        <a:srgbClr val="1D9FFF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Breitbild</PresentationFormat>
  <Paragraphs>99</Paragraphs>
  <Slides>15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31" baseType="lpstr">
      <vt:lpstr>Adobe Garamond Pro Bold</vt:lpstr>
      <vt:lpstr>Arial</vt:lpstr>
      <vt:lpstr>Blackadder ITC</vt:lpstr>
      <vt:lpstr>Bradley Hand ITC</vt:lpstr>
      <vt:lpstr>Calibri</vt:lpstr>
      <vt:lpstr>Calibri Light</vt:lpstr>
      <vt:lpstr>Chiller</vt:lpstr>
      <vt:lpstr>Franklin Gothic Heavy</vt:lpstr>
      <vt:lpstr>Mistral</vt:lpstr>
      <vt:lpstr>MV Boli</vt:lpstr>
      <vt:lpstr>Papyrus</vt:lpstr>
      <vt:lpstr>Rage Italic</vt:lpstr>
      <vt:lpstr>Snap ITC</vt:lpstr>
      <vt:lpstr>Viner Hand ITC</vt:lpstr>
      <vt:lpstr>Office</vt:lpstr>
      <vt:lpstr>PresenterMedia.com Animated Theme</vt:lpstr>
      <vt:lpstr>Pivot-Tabelle: Werte anzeigen als </vt:lpstr>
      <vt:lpstr>Pivot-Tabelle Werte anzeigen als </vt:lpstr>
      <vt:lpstr>Gut verständlich für Anwender</vt:lpstr>
      <vt:lpstr>Schwierig für Anwender</vt:lpstr>
      <vt:lpstr>Kryptisch für Anwender</vt:lpstr>
      <vt:lpstr>Beispiele</vt:lpstr>
      <vt:lpstr>Beispiele</vt:lpstr>
      <vt:lpstr>Beispiele</vt:lpstr>
      <vt:lpstr>Beispiele</vt:lpstr>
      <vt:lpstr>Beispiele</vt:lpstr>
      <vt:lpstr>Beispiele</vt:lpstr>
      <vt:lpstr>Beispiele</vt:lpstr>
      <vt:lpstr>Beispiele</vt:lpstr>
      <vt:lpstr>Beispiele</vt:lpstr>
      <vt:lpstr>Die Index Berechnungen in Pivot Tabellen verstehen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PivotTable</dc:title>
  <dc:creator>Pia Bork</dc:creator>
  <cp:lastModifiedBy>s.lau</cp:lastModifiedBy>
  <cp:revision>56</cp:revision>
  <dcterms:created xsi:type="dcterms:W3CDTF">2017-03-09T10:31:11Z</dcterms:created>
  <dcterms:modified xsi:type="dcterms:W3CDTF">2017-04-02T13:48:57Z</dcterms:modified>
</cp:coreProperties>
</file>